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1" r:id="rId2"/>
    <p:sldId id="257" r:id="rId3"/>
    <p:sldId id="314" r:id="rId4"/>
    <p:sldId id="320" r:id="rId5"/>
    <p:sldId id="323" r:id="rId6"/>
    <p:sldId id="324" r:id="rId7"/>
    <p:sldId id="325" r:id="rId8"/>
    <p:sldId id="326" r:id="rId9"/>
    <p:sldId id="327" r:id="rId10"/>
    <p:sldId id="319" r:id="rId11"/>
    <p:sldId id="321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176E"/>
    <a:srgbClr val="29166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178" autoAdjust="0"/>
  </p:normalViewPr>
  <p:slideViewPr>
    <p:cSldViewPr snapToGrid="0">
      <p:cViewPr varScale="1">
        <p:scale>
          <a:sx n="69" d="100"/>
          <a:sy n="69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324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A8484CA-2155-4CD9-9CAF-3AD3A1D8EC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6F87ED-3FDC-47F6-8BCD-2DCCF41CC6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19D2D7-6ECD-4658-855E-C88AE208AB6A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2730F3-1178-4139-875C-66D1B52C45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0B3F61-4DB5-4510-BD0D-E33B39DE2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A84D5A-7EC8-421E-918B-001781C51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63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78DF1B6-FFFB-44D3-B2E9-CB2D25479C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EDAFF5F-C8D8-4A9D-9AC3-C7B5EA9CFB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128F67-D581-4B2B-9352-EBE23E644887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61E61FAF-BB56-499B-B932-9BDB393E0F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E200C649-B1A8-4A49-B282-D303F610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A84D1B-FA9D-4153-95F1-592B69B9E9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256EA8-6045-4B29-B105-58C74A3B5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0EBDF6-1135-4D46-89F0-8371F6268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821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Plastic</a:t>
            </a:r>
            <a:r>
              <a:rPr lang="en-GB" baseline="0" dirty="0" smtClean="0"/>
              <a:t> pollution due to the increasing production and poor disposal and recycling culture and these leads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Environmental pollution and clogged drainages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Disruption of aquatic 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Reduction in water percolation and normal agricultural soil aeration</a:t>
            </a:r>
          </a:p>
          <a:p>
            <a:r>
              <a:rPr lang="en-US" dirty="0" smtClean="0"/>
              <a:t>According to the World Economic Forum, the world’s oceans will be filled with more plastic mass than fish mass by 2050.</a:t>
            </a:r>
          </a:p>
          <a:p>
            <a:r>
              <a:rPr lang="en-US" dirty="0" smtClean="0"/>
              <a:t>Plastic is a non-biodegradable material and it has been found that it can remain on earth for about 4500 years without showing any signs of degradation.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 way of eliminating plastic waste and reducing the threat they pose to our environment is by reusing them.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EBDF6-1135-4D46-89F0-8371F62689E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78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EBDF6-1135-4D46-89F0-8371F62689E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89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Compressive strength test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EBDF6-1135-4D46-89F0-8371F62689E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92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EBDF6-1135-4D46-89F0-8371F62689E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1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EBDF6-1135-4D46-89F0-8371F62689E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1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EBDF6-1135-4D46-89F0-8371F62689E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03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EBDF6-1135-4D46-89F0-8371F62689E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21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</a:p>
          <a:p>
            <a:pPr marL="228600" indent="-228600"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environmental degradation</a:t>
            </a:r>
          </a:p>
          <a:p>
            <a:pPr marL="228600" indent="-228600"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Houses made of plastic bottles are bio-climatic, which means that when it is cold outside, it is warm inside and vice versa </a:t>
            </a:r>
          </a:p>
          <a:p>
            <a:pPr marL="228600" indent="-228600">
              <a:buAutoNum type="arabicPeriod"/>
            </a:pP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Reusing plastic bottles in construction can have great effects by reducing the CO</a:t>
            </a:r>
            <a:r>
              <a:rPr lang="en-GB" sz="1200" kern="1200" baseline="-25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 in manufacturing the cement because the percentage of cement used is reduced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EBDF6-1135-4D46-89F0-8371F62689E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05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EBDF6-1135-4D46-89F0-8371F62689E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10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D760F70-3935-4B8B-B8CC-46530B75ED35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4357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844FD84-08C3-48A5-8EB6-76D54E7F4A79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03980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DEEB3D-8811-41B5-A176-089602D7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A75B-337D-410D-98F5-12D2EFC1EF74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370F52-82AE-4D08-91EC-418112D9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E1D703-A189-4E2E-99DA-C6E010E1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DAA0-1536-494E-BF3A-3B15CA5BE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994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DEEB3D-8811-41B5-A176-089602D7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BB59-24A6-4285-AB0E-79E87C2DF07D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370F52-82AE-4D08-91EC-418112D9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E1D703-A189-4E2E-99DA-C6E010E1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00F8-7C81-4346-B701-6866BB5B3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164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28F6D40-D994-45AB-8C4D-416046625A37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/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6379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DEEB3D-8811-41B5-A176-089602D7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3B13-24F4-4D58-8D50-327564945266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370F52-82AE-4D08-91EC-418112D9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E1D703-A189-4E2E-99DA-C6E010E1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C4FF-694A-430C-8B43-F28B26373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693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C4C4F99-FE93-41B9-8C4F-D215F9B8603F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/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323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1DEEB3D-8811-41B5-A176-089602D7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C971-556A-405C-97AD-F58E8930492C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B370F52-82AE-4D08-91EC-418112D9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7E1D703-A189-4E2E-99DA-C6E010E1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BA24-6FCB-43EC-9B71-18F45439D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8250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1DEEB3D-8811-41B5-A176-089602D7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7266-6735-4894-8957-C5C81A759691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B370F52-82AE-4D08-91EC-418112D9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7E1D703-A189-4E2E-99DA-C6E010E1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7E37-4E39-4B47-9360-745A38CA7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310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1DEEB3D-8811-41B5-A176-089602D7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151E-87EA-42F6-B37B-1AEDA0210C6A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B370F52-82AE-4D08-91EC-418112D9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7E1D703-A189-4E2E-99DA-C6E010E1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5EF6-6738-4453-BB16-E0A5A6F61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67499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32026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1DEEB3D-8811-41B5-A176-089602D7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C9AD-97FB-4EF9-BB21-717FD9E6A9F7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B370F52-82AE-4D08-91EC-418112D9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7E1D703-A189-4E2E-99DA-C6E010E1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9D3E-1535-4AA6-9ED2-FA9F6EE92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8804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9A754E7-54D3-4F07-A894-5207C9C00AA0}"/>
              </a:ext>
            </a:extLst>
          </p:cNvPr>
          <p:cNvSpPr/>
          <p:nvPr userDrawn="1"/>
        </p:nvSpPr>
        <p:spPr>
          <a:xfrm>
            <a:off x="0" y="6583363"/>
            <a:ext cx="12192000" cy="274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D5C362F-9D38-455D-842D-BBC787EC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71450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DEEB3D-8811-41B5-A176-089602D72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8325" y="6600825"/>
            <a:ext cx="15335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61BA1-C9DE-4617-A1EE-DD3E2ED935DD}" type="datetimeFigureOut">
              <a:rPr lang="en-US"/>
              <a:pPr>
                <a:defRPr/>
              </a:pPr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370F52-82AE-4D08-91EC-418112D99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0" y="6600825"/>
            <a:ext cx="649128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E1D703-A189-4E2E-99DA-C6E010E1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4888" y="6600825"/>
            <a:ext cx="773112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2C180B-A4FC-443D-9BD7-4F830EC78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07" r:id="rId3"/>
    <p:sldLayoutId id="2147483816" r:id="rId4"/>
    <p:sldLayoutId id="2147483808" r:id="rId5"/>
    <p:sldLayoutId id="2147483809" r:id="rId6"/>
    <p:sldLayoutId id="2147483810" r:id="rId7"/>
    <p:sldLayoutId id="2147483817" r:id="rId8"/>
    <p:sldLayoutId id="2147483811" r:id="rId9"/>
    <p:sldLayoutId id="2147483818" r:id="rId10"/>
    <p:sldLayoutId id="2147483812" r:id="rId11"/>
    <p:sldLayoutId id="214748381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Calibri Light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6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724A7EC8-5301-4A89-837B-53AA11138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5007341"/>
            <a:ext cx="9548950" cy="1553729"/>
          </a:xfrm>
          <a:solidFill>
            <a:schemeClr val="bg1"/>
          </a:solidFill>
        </p:spPr>
        <p:txBody>
          <a:bodyPr anchor="t">
            <a:normAutofit fontScale="32500" lnSpcReduction="20000"/>
          </a:bodyPr>
          <a:lstStyle/>
          <a:p>
            <a:pPr algn="l" eaLnBrk="1">
              <a:defRPr/>
            </a:pPr>
            <a:endParaRPr lang="en-ZA" altLang="en-US" b="1" dirty="0" smtClean="0">
              <a:solidFill>
                <a:srgbClr val="FF3300"/>
              </a:solidFill>
            </a:endParaRPr>
          </a:p>
          <a:p>
            <a:pPr eaLnBrk="1">
              <a:spcBef>
                <a:spcPts val="0"/>
              </a:spcBef>
              <a:defRPr/>
            </a:pPr>
            <a:r>
              <a:rPr lang="en-ZA" altLang="en-US" sz="4500" b="1" dirty="0" err="1">
                <a:solidFill>
                  <a:schemeClr val="tx2"/>
                </a:solidFill>
              </a:rPr>
              <a:t>Wara</a:t>
            </a:r>
            <a:r>
              <a:rPr lang="en-ZA" altLang="en-US" sz="4500" b="1" dirty="0">
                <a:solidFill>
                  <a:schemeClr val="tx2"/>
                </a:solidFill>
              </a:rPr>
              <a:t> S.T, </a:t>
            </a:r>
            <a:r>
              <a:rPr lang="en-ZA" altLang="en-US" sz="4500" b="1" dirty="0" err="1" smtClean="0">
                <a:solidFill>
                  <a:schemeClr val="tx2"/>
                </a:solidFill>
              </a:rPr>
              <a:t>Enyinnia</a:t>
            </a:r>
            <a:r>
              <a:rPr lang="en-ZA" altLang="en-US" sz="4500" b="1" dirty="0" smtClean="0">
                <a:solidFill>
                  <a:schemeClr val="tx2"/>
                </a:solidFill>
              </a:rPr>
              <a:t> </a:t>
            </a:r>
            <a:r>
              <a:rPr lang="en-ZA" altLang="en-US" sz="4500" b="1" dirty="0">
                <a:solidFill>
                  <a:schemeClr val="tx2"/>
                </a:solidFill>
              </a:rPr>
              <a:t>C.E, </a:t>
            </a:r>
            <a:r>
              <a:rPr lang="en-ZA" altLang="en-US" sz="4500" b="1" dirty="0" err="1">
                <a:solidFill>
                  <a:schemeClr val="tx2"/>
                </a:solidFill>
              </a:rPr>
              <a:t>Ibitoye</a:t>
            </a:r>
            <a:r>
              <a:rPr lang="en-ZA" altLang="en-US" sz="4500" b="1" dirty="0">
                <a:solidFill>
                  <a:schemeClr val="tx2"/>
                </a:solidFill>
              </a:rPr>
              <a:t> O., </a:t>
            </a:r>
            <a:r>
              <a:rPr lang="en-ZA" altLang="en-US" sz="4500" b="1" dirty="0" err="1">
                <a:solidFill>
                  <a:schemeClr val="tx2"/>
                </a:solidFill>
              </a:rPr>
              <a:t>Ohai</a:t>
            </a:r>
            <a:r>
              <a:rPr lang="en-ZA" altLang="en-US" sz="4500" b="1" dirty="0">
                <a:solidFill>
                  <a:schemeClr val="tx2"/>
                </a:solidFill>
              </a:rPr>
              <a:t> C.P, </a:t>
            </a:r>
            <a:r>
              <a:rPr lang="en-ZA" altLang="en-US" sz="4500" b="1" dirty="0" err="1">
                <a:solidFill>
                  <a:schemeClr val="tx2"/>
                </a:solidFill>
              </a:rPr>
              <a:t>Ogunje</a:t>
            </a:r>
            <a:r>
              <a:rPr lang="en-ZA" altLang="en-US" sz="4500" b="1" dirty="0">
                <a:solidFill>
                  <a:schemeClr val="tx2"/>
                </a:solidFill>
              </a:rPr>
              <a:t> F.S, </a:t>
            </a:r>
            <a:r>
              <a:rPr lang="en-ZA" altLang="en-US" sz="4500" b="1" dirty="0" err="1">
                <a:solidFill>
                  <a:schemeClr val="tx2"/>
                </a:solidFill>
              </a:rPr>
              <a:t>Wara</a:t>
            </a:r>
            <a:r>
              <a:rPr lang="en-ZA" altLang="en-US" sz="4500" b="1" dirty="0">
                <a:solidFill>
                  <a:schemeClr val="tx2"/>
                </a:solidFill>
              </a:rPr>
              <a:t>, H.U., </a:t>
            </a:r>
            <a:r>
              <a:rPr lang="en-ZA" altLang="en-US" sz="4500" b="1" dirty="0" err="1">
                <a:solidFill>
                  <a:schemeClr val="tx2"/>
                </a:solidFill>
              </a:rPr>
              <a:t>Agunbiade</a:t>
            </a:r>
            <a:r>
              <a:rPr lang="en-ZA" altLang="en-US" sz="4500" b="1" dirty="0">
                <a:solidFill>
                  <a:schemeClr val="tx2"/>
                </a:solidFill>
              </a:rPr>
              <a:t> O.S</a:t>
            </a:r>
          </a:p>
          <a:p>
            <a:pPr eaLnBrk="1">
              <a:spcBef>
                <a:spcPts val="0"/>
              </a:spcBef>
              <a:defRPr/>
            </a:pPr>
            <a:r>
              <a:rPr lang="en-ZA" altLang="en-US" sz="4500" b="1" dirty="0" err="1">
                <a:solidFill>
                  <a:schemeClr val="tx2"/>
                </a:solidFill>
              </a:rPr>
              <a:t>Nornah-awoh</a:t>
            </a:r>
            <a:r>
              <a:rPr lang="en-ZA" altLang="en-US" sz="4500" b="1" dirty="0">
                <a:solidFill>
                  <a:schemeClr val="tx2"/>
                </a:solidFill>
              </a:rPr>
              <a:t> A., </a:t>
            </a:r>
            <a:r>
              <a:rPr lang="en-ZA" altLang="en-US" sz="4500" b="1" dirty="0" err="1">
                <a:solidFill>
                  <a:schemeClr val="tx2"/>
                </a:solidFill>
              </a:rPr>
              <a:t>Ozobokeme</a:t>
            </a:r>
            <a:r>
              <a:rPr lang="en-ZA" altLang="en-US" sz="4500" b="1" dirty="0">
                <a:solidFill>
                  <a:schemeClr val="tx2"/>
                </a:solidFill>
              </a:rPr>
              <a:t> D., </a:t>
            </a:r>
            <a:r>
              <a:rPr lang="en-ZA" altLang="en-US" sz="4500" b="1" dirty="0" err="1">
                <a:solidFill>
                  <a:schemeClr val="tx2"/>
                </a:solidFill>
              </a:rPr>
              <a:t>Owolabi</a:t>
            </a:r>
            <a:r>
              <a:rPr lang="en-ZA" altLang="en-US" sz="4500" b="1" dirty="0">
                <a:solidFill>
                  <a:schemeClr val="tx2"/>
                </a:solidFill>
              </a:rPr>
              <a:t> O., </a:t>
            </a:r>
            <a:r>
              <a:rPr lang="en-ZA" altLang="en-US" sz="4500" b="1" dirty="0" err="1">
                <a:solidFill>
                  <a:schemeClr val="tx2"/>
                </a:solidFill>
              </a:rPr>
              <a:t>Ndukwe</a:t>
            </a:r>
            <a:r>
              <a:rPr lang="en-ZA" altLang="en-US" sz="4500" b="1" dirty="0">
                <a:solidFill>
                  <a:schemeClr val="tx2"/>
                </a:solidFill>
              </a:rPr>
              <a:t> S., </a:t>
            </a:r>
            <a:r>
              <a:rPr lang="en-ZA" altLang="en-US" sz="4500" b="1" dirty="0" err="1">
                <a:solidFill>
                  <a:schemeClr val="tx2"/>
                </a:solidFill>
              </a:rPr>
              <a:t>Ibekwe</a:t>
            </a:r>
            <a:r>
              <a:rPr lang="en-ZA" altLang="en-US" sz="4500" b="1" dirty="0">
                <a:solidFill>
                  <a:schemeClr val="tx2"/>
                </a:solidFill>
              </a:rPr>
              <a:t> F., </a:t>
            </a:r>
            <a:r>
              <a:rPr lang="en-ZA" altLang="en-US" sz="4500" b="1" dirty="0" err="1">
                <a:solidFill>
                  <a:schemeClr val="tx2"/>
                </a:solidFill>
              </a:rPr>
              <a:t>Kehinde</a:t>
            </a:r>
            <a:r>
              <a:rPr lang="en-ZA" altLang="en-US" sz="4500" b="1" dirty="0">
                <a:solidFill>
                  <a:schemeClr val="tx2"/>
                </a:solidFill>
              </a:rPr>
              <a:t> O.</a:t>
            </a:r>
            <a:r>
              <a:rPr lang="en-ZA" altLang="en-US" sz="3600" b="1" dirty="0">
                <a:solidFill>
                  <a:schemeClr val="tx2"/>
                </a:solidFill>
              </a:rPr>
              <a:t> </a:t>
            </a:r>
          </a:p>
          <a:p>
            <a:pPr eaLnBrk="1">
              <a:lnSpc>
                <a:spcPct val="100000"/>
              </a:lnSpc>
              <a:spcBef>
                <a:spcPts val="0"/>
              </a:spcBef>
              <a:defRPr/>
            </a:pPr>
            <a:r>
              <a:rPr lang="en-ZA" altLang="en-US" sz="5500" b="1" dirty="0" smtClean="0">
                <a:solidFill>
                  <a:schemeClr val="tx2"/>
                </a:solidFill>
              </a:rPr>
              <a:t> </a:t>
            </a:r>
            <a:endParaRPr lang="en-ZA" altLang="en-US" sz="5500" b="1" dirty="0" smtClean="0">
              <a:solidFill>
                <a:schemeClr val="tx2"/>
              </a:solidFill>
            </a:endParaRPr>
          </a:p>
          <a:p>
            <a:pPr eaLnBrk="1">
              <a:lnSpc>
                <a:spcPct val="100000"/>
              </a:lnSpc>
              <a:spcBef>
                <a:spcPts val="0"/>
              </a:spcBef>
              <a:defRPr/>
            </a:pPr>
            <a:r>
              <a:rPr lang="en-ZA" altLang="en-US" sz="5500" b="1" dirty="0" smtClean="0">
                <a:solidFill>
                  <a:schemeClr val="tx2"/>
                </a:solidFill>
              </a:rPr>
              <a:t>Department of Electrical/Electronics and computer Engineering</a:t>
            </a:r>
          </a:p>
          <a:p>
            <a:pPr eaLnBrk="1">
              <a:lnSpc>
                <a:spcPct val="100000"/>
              </a:lnSpc>
              <a:spcBef>
                <a:spcPts val="0"/>
              </a:spcBef>
              <a:defRPr/>
            </a:pPr>
            <a:r>
              <a:rPr lang="en-ZA" altLang="en-US" sz="5500" b="1" dirty="0" smtClean="0">
                <a:solidFill>
                  <a:schemeClr val="tx2"/>
                </a:solidFill>
              </a:rPr>
              <a:t>AFE BABALOLA UNIVERSITY ADO-EKITI (abuad)</a:t>
            </a:r>
            <a:endParaRPr lang="en-ZA" altLang="en-US" sz="5500" b="1" dirty="0">
              <a:solidFill>
                <a:schemeClr val="tx2"/>
              </a:solidFill>
            </a:endParaRPr>
          </a:p>
          <a:p>
            <a:pPr eaLnBrk="1">
              <a:defRPr/>
            </a:pPr>
            <a:r>
              <a:rPr lang="en-ZA" altLang="en-US" sz="3600" b="1" dirty="0" err="1" smtClean="0">
                <a:solidFill>
                  <a:schemeClr val="tx2"/>
                </a:solidFill>
              </a:rPr>
              <a:t>november</a:t>
            </a:r>
            <a:r>
              <a:rPr lang="en-ZA" altLang="en-US" sz="3600" b="1" dirty="0" smtClean="0">
                <a:solidFill>
                  <a:schemeClr val="tx2"/>
                </a:solidFill>
              </a:rPr>
              <a:t> </a:t>
            </a:r>
            <a:r>
              <a:rPr lang="en-ZA" altLang="en-US" sz="3600" b="1" dirty="0" smtClean="0">
                <a:solidFill>
                  <a:schemeClr val="tx2"/>
                </a:solidFill>
              </a:rPr>
              <a:t>13</a:t>
            </a:r>
            <a:r>
              <a:rPr lang="en-ZA" altLang="en-US" sz="3600" b="1" baseline="30000" dirty="0" smtClean="0">
                <a:solidFill>
                  <a:schemeClr val="tx2"/>
                </a:solidFill>
              </a:rPr>
              <a:t>TH</a:t>
            </a:r>
            <a:r>
              <a:rPr lang="en-ZA" altLang="en-US" sz="3600" b="1" dirty="0" smtClean="0">
                <a:solidFill>
                  <a:schemeClr val="tx2"/>
                </a:solidFill>
              </a:rPr>
              <a:t>, </a:t>
            </a:r>
            <a:r>
              <a:rPr lang="en-ZA" altLang="en-US" sz="3600" b="1" dirty="0" smtClean="0">
                <a:solidFill>
                  <a:schemeClr val="tx2"/>
                </a:solidFill>
              </a:rPr>
              <a:t>2022</a:t>
            </a:r>
            <a:endParaRPr lang="en-ZA" altLang="en-US" sz="36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C:\Users\HPP\Pictures\ABUAD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5521" y="5014235"/>
            <a:ext cx="2037806" cy="15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A272A4-A621-471A-8AF0-6F61488C5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274" y="201611"/>
            <a:ext cx="10801350" cy="1352869"/>
          </a:xfrm>
          <a:solidFill>
            <a:srgbClr val="27176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en-US" sz="6700" b="1" dirty="0" smtClean="0"/>
              <a:t>PET-BOTTLE SECURITY HOUSE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2200" dirty="0"/>
              <a:t>(</a:t>
            </a:r>
            <a:r>
              <a:rPr lang="en-GB" sz="2200" dirty="0"/>
              <a:t>PET BOTTLES AS AN ALTERNATIVE TO BUILDING MATERIALS FOR ENVIRONMENTAL SUSTAINABILITY)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15167"/>
          <a:stretch/>
        </p:blipFill>
        <p:spPr>
          <a:xfrm>
            <a:off x="3108960" y="1250944"/>
            <a:ext cx="5943600" cy="37563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4984"/>
            <a:ext cx="9144000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conclusion</a:t>
            </a:r>
            <a:endParaRPr lang="en-US" sz="4000" dirty="0"/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660400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255712" y="1016844"/>
            <a:ext cx="93487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        This </a:t>
            </a:r>
            <a:r>
              <a:rPr lang="en-US" b="1" dirty="0"/>
              <a:t>project </a:t>
            </a:r>
            <a:r>
              <a:rPr lang="en-US" b="1" dirty="0" smtClean="0"/>
              <a:t>drives the actualization and aspirations of: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b="1" dirty="0" smtClean="0"/>
              <a:t>the Sustainable </a:t>
            </a:r>
            <a:r>
              <a:rPr lang="en-US" b="1" dirty="0"/>
              <a:t>Development </a:t>
            </a:r>
            <a:r>
              <a:rPr lang="en-US" b="1" dirty="0" smtClean="0"/>
              <a:t>Goals 11,12 </a:t>
            </a:r>
            <a:r>
              <a:rPr lang="en-US" b="1" dirty="0" smtClean="0"/>
              <a:t>and 14 </a:t>
            </a:r>
            <a:r>
              <a:rPr lang="en-US" b="1" dirty="0" smtClean="0"/>
              <a:t>on sustainable </a:t>
            </a:r>
            <a:r>
              <a:rPr lang="en-US" b="1" dirty="0" smtClean="0"/>
              <a:t>cities and communities, responsible consumption and production, life below water; and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b="1" dirty="0"/>
              <a:t>t</a:t>
            </a:r>
            <a:r>
              <a:rPr lang="en-US" b="1" dirty="0" smtClean="0"/>
              <a:t>he Presidential Executive Order 5 on execution of projects and promotion of local </a:t>
            </a:r>
            <a:r>
              <a:rPr lang="en-US" b="1" dirty="0" smtClean="0"/>
              <a:t>contents.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Can be used as Support </a:t>
            </a:r>
            <a:r>
              <a:rPr lang="en-US" b="1" dirty="0"/>
              <a:t>for FGN Housing projects </a:t>
            </a:r>
            <a:r>
              <a:rPr lang="en-US" b="1" dirty="0" smtClean="0"/>
              <a:t>especially for IDP Camps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/>
              <a:t>Due its high benefits, the Eco-friendly PET bottles can be used as an alternative building material in the construction sector.</a:t>
            </a:r>
            <a:endParaRPr lang="en-US" b="1" dirty="0"/>
          </a:p>
          <a:p>
            <a:pPr lvl="1" algn="just">
              <a:lnSpc>
                <a:spcPct val="150000"/>
              </a:lnSpc>
            </a:pP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There </a:t>
            </a:r>
            <a:r>
              <a:rPr lang="en-US" b="1" dirty="0"/>
              <a:t>is </a:t>
            </a:r>
            <a:r>
              <a:rPr lang="en-US" b="1" dirty="0" smtClean="0"/>
              <a:t>huge environmental sustainability in the recycling and reuse of plastic </a:t>
            </a:r>
            <a:r>
              <a:rPr lang="en-US" b="1" dirty="0"/>
              <a:t>bottles </a:t>
            </a:r>
            <a:r>
              <a:rPr lang="en-US" b="1" dirty="0" smtClean="0"/>
              <a:t>which are often disposed indiscriminately</a:t>
            </a:r>
            <a:r>
              <a:rPr lang="en-US" b="1" dirty="0" smtClean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2516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303" y="3172619"/>
            <a:ext cx="4515394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660400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grpSp>
        <p:nvGrpSpPr>
          <p:cNvPr id="5" name="Group 4"/>
          <p:cNvGrpSpPr/>
          <p:nvPr/>
        </p:nvGrpSpPr>
        <p:grpSpPr>
          <a:xfrm>
            <a:off x="898223" y="4872446"/>
            <a:ext cx="10395554" cy="1533640"/>
            <a:chOff x="875212" y="4872446"/>
            <a:chExt cx="10395554" cy="1533640"/>
          </a:xfrm>
        </p:grpSpPr>
        <p:grpSp>
          <p:nvGrpSpPr>
            <p:cNvPr id="3" name="Group 2"/>
            <p:cNvGrpSpPr/>
            <p:nvPr/>
          </p:nvGrpSpPr>
          <p:grpSpPr>
            <a:xfrm>
              <a:off x="9298275" y="4872446"/>
              <a:ext cx="1972491" cy="1533640"/>
              <a:chOff x="10411096" y="5270500"/>
              <a:chExt cx="1642791" cy="145097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411096" y="5270500"/>
                <a:ext cx="1642791" cy="145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 descr="C:\Users\HPP\Pictures\ABUAD Logo.jpg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66534" y="5412672"/>
                <a:ext cx="931914" cy="116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875212" y="4872446"/>
              <a:ext cx="1972491" cy="1533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06274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3044"/>
            <a:ext cx="9144000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613564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cs typeface="Times New Roman" panose="02020603050405020304" pitchFamily="18" charset="0"/>
              </a:rPr>
              <a:t>INTRODUCTION</a:t>
            </a:r>
            <a:endParaRPr lang="en-US" altLang="en-US" sz="36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cs typeface="Times New Roman" panose="02020603050405020304" pitchFamily="18" charset="0"/>
              </a:rPr>
              <a:t>DESIGN: SOFTWARE AND PROCESS</a:t>
            </a:r>
            <a:endParaRPr lang="en-US" altLang="en-US" sz="36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cs typeface="Times New Roman" panose="02020603050405020304" pitchFamily="18" charset="0"/>
              </a:rPr>
              <a:t>BOTTLE COLLECTION &amp; PREPARATION</a:t>
            </a: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cs typeface="Times New Roman" panose="02020603050405020304" pitchFamily="18" charset="0"/>
              </a:rPr>
              <a:t>SETTING OUT AND BUILDING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cs typeface="Times New Roman" panose="02020603050405020304" pitchFamily="18" charset="0"/>
              </a:rPr>
              <a:t>COMPLETED BUILDING MODE</a:t>
            </a: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cs typeface="Times New Roman" panose="02020603050405020304" pitchFamily="18" charset="0"/>
              </a:rPr>
              <a:t>CONCLUSION</a:t>
            </a:r>
            <a:endParaRPr lang="en-US" altLang="en-US" sz="3600" dirty="0" smtClean="0">
              <a:cs typeface="Times New Roman" panose="02020603050405020304" pitchFamily="18" charset="0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660400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7238"/>
            <a:ext cx="9144000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660400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401808"/>
            <a:ext cx="4366260" cy="37018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02315" y="983456"/>
            <a:ext cx="95035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+mn-lt"/>
              </a:rPr>
              <a:t>Plastic wastes littering the road drains, waterways and environment are very common in both urban and rural areas today , </a:t>
            </a:r>
            <a:r>
              <a:rPr lang="en-US" sz="2200" b="1" dirty="0" smtClean="0">
                <a:latin typeface="+mn-lt"/>
              </a:rPr>
              <a:t>as rapidly increasing production of disposable plastic products overwhelms the world’s ability to deal with them.</a:t>
            </a:r>
            <a:endParaRPr lang="en-US" sz="2200" b="1" dirty="0">
              <a:latin typeface="+mn-lt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15" y="2401808"/>
            <a:ext cx="5655685" cy="37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16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5" y="321973"/>
            <a:ext cx="9144000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design: software and process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869408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890958" y="5183346"/>
            <a:ext cx="10526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A software </a:t>
            </a:r>
            <a:r>
              <a:rPr lang="en-US" sz="2800" dirty="0">
                <a:latin typeface="+mn-lt"/>
              </a:rPr>
              <a:t>Revit was used to design the </a:t>
            </a:r>
            <a:r>
              <a:rPr lang="en-US" sz="2800" dirty="0" smtClean="0">
                <a:latin typeface="+mn-lt"/>
              </a:rPr>
              <a:t>building plan </a:t>
            </a:r>
            <a:r>
              <a:rPr lang="en-US" sz="2800" dirty="0">
                <a:latin typeface="+mn-lt"/>
              </a:rPr>
              <a:t>and determine the area of the building. </a:t>
            </a:r>
            <a:r>
              <a:rPr lang="en-GB" sz="2800" dirty="0" smtClean="0">
                <a:latin typeface="+mn-lt"/>
              </a:rPr>
              <a:t> (2M x 2M x 2.5M)</a:t>
            </a:r>
            <a:endParaRPr lang="en-GB" sz="2800" dirty="0">
              <a:latin typeface="+mn-lt"/>
            </a:endParaRPr>
          </a:p>
        </p:txBody>
      </p:sp>
      <p:pic>
        <p:nvPicPr>
          <p:cNvPr id="12" name="Picture 11" descr="C:\Users\TOBI KEHINDE\Pictures\3D view of the 2mx2m buildi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48" y="1316513"/>
            <a:ext cx="4605655" cy="386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 b="2445"/>
          <a:stretch>
            <a:fillRect/>
          </a:stretch>
        </p:blipFill>
        <p:spPr bwMode="auto">
          <a:xfrm>
            <a:off x="6217921" y="1316513"/>
            <a:ext cx="3780472" cy="3575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9352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5" y="321973"/>
            <a:ext cx="9144000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Material collection and preparation </a:t>
            </a:r>
            <a:endParaRPr lang="en-US" sz="4000" b="1" dirty="0"/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869408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637309" y="944814"/>
            <a:ext cx="11554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Civil works: ABUAD Plastic Bottles, Concrete interlocks, 6tons of laterite and Iron rod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oofing Works: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Hardwood, Binding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Wires, Nails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and Plastic Roofing Sheets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C:\Users\TOBI KEHINDE\Pictures\20210531_1035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2" y="1800535"/>
            <a:ext cx="3951009" cy="383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61" y="1800535"/>
            <a:ext cx="4003589" cy="383414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0" y="1800535"/>
            <a:ext cx="3162094" cy="38341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675" y="5625997"/>
            <a:ext cx="4117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Gathering of discarded ABUAD plastic bottles 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4658496" y="5625997"/>
            <a:ext cx="4003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Filling the PET bottles with laterite, then sealing the PET bottles with the provided plastic caps.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60321" y="5634681"/>
            <a:ext cx="3474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Compressive strength test </a:t>
            </a:r>
            <a:r>
              <a:rPr lang="en-US" b="1" dirty="0" smtClean="0"/>
              <a:t>on </a:t>
            </a:r>
            <a:r>
              <a:rPr lang="en-US" b="1" dirty="0"/>
              <a:t>sample PET bottles filled with laterite in the laboratory</a:t>
            </a:r>
          </a:p>
        </p:txBody>
      </p:sp>
    </p:spTree>
    <p:extLst>
      <p:ext uri="{BB962C8B-B14F-4D97-AF65-F5344CB8AC3E}">
        <p14:creationId xmlns:p14="http://schemas.microsoft.com/office/powerpoint/2010/main" val="2078561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5" y="321973"/>
            <a:ext cx="9144000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SETTING OUT and BUILDING </a:t>
            </a:r>
            <a:endParaRPr lang="en-US" sz="4000" b="1" dirty="0"/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869408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3" y="1337803"/>
            <a:ext cx="3646197" cy="41276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1" y="1337804"/>
            <a:ext cx="3270464" cy="412762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66" y="1337804"/>
            <a:ext cx="3413906" cy="41276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74821" y="5465428"/>
                <a:ext cx="43454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/>
                  <a:t>Clearing of weeds and debris and setting out a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b="1" dirty="0"/>
                  <a:t> space with iron rods as pegs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1" y="5465428"/>
                <a:ext cx="4345460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21876" y="5465428"/>
            <a:ext cx="327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Excavation of a 0.2m deep trench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3166" y="5465428"/>
            <a:ext cx="3719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Trenches </a:t>
            </a:r>
            <a:r>
              <a:rPr lang="en-US" b="1" dirty="0"/>
              <a:t>were blinded with mortar, which is a mixture of cement, sand, and water</a:t>
            </a:r>
          </a:p>
        </p:txBody>
      </p:sp>
    </p:spTree>
    <p:extLst>
      <p:ext uri="{BB962C8B-B14F-4D97-AF65-F5344CB8AC3E}">
        <p14:creationId xmlns:p14="http://schemas.microsoft.com/office/powerpoint/2010/main" val="547572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5" y="321973"/>
            <a:ext cx="9144000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BUILDING cont’d </a:t>
            </a:r>
            <a:endParaRPr lang="en-US" sz="4000" b="1" dirty="0"/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869408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74821" y="5465428"/>
            <a:ext cx="4345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Laying of the First Set of PET Bottles to make the </a:t>
            </a:r>
            <a:r>
              <a:rPr lang="en-GB" b="1" dirty="0" smtClean="0"/>
              <a:t>foundation, </a:t>
            </a:r>
            <a:r>
              <a:rPr lang="en-US" b="1" dirty="0"/>
              <a:t>27 bottles on each side </a:t>
            </a:r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4721876" y="5465428"/>
            <a:ext cx="327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Laying More PET Bottles to Raise the Building Walls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3166" y="5465428"/>
            <a:ext cx="3719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Walls plumbed, door and window dimensions provided</a:t>
            </a:r>
            <a:endParaRPr lang="en-US" b="1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337804"/>
            <a:ext cx="3667673" cy="412762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58" y="1337804"/>
            <a:ext cx="3745694" cy="412762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776" y="1337803"/>
            <a:ext cx="3331143" cy="41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8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5" y="321973"/>
            <a:ext cx="9144000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BUILDING cont’d </a:t>
            </a:r>
            <a:endParaRPr lang="en-US" sz="4000" b="1" dirty="0"/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869408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0" y="5465428"/>
            <a:ext cx="4345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Casting </a:t>
            </a:r>
            <a:r>
              <a:rPr lang="en-US" b="1" dirty="0"/>
              <a:t>of lintels for the doors and windows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4151155" y="5465426"/>
            <a:ext cx="4256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After successfully placing the lintels, the building was further raised and a peephole was provided on the left wall of the building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57747" y="5465425"/>
            <a:ext cx="4158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/>
              <a:t>roofing style used </a:t>
            </a:r>
            <a:r>
              <a:rPr lang="en-US" b="1" dirty="0" smtClean="0"/>
              <a:t>was chosen </a:t>
            </a:r>
            <a:r>
              <a:rPr lang="en-US" b="1" dirty="0"/>
              <a:t>to help with direct rainwater away from the door of the building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1337803"/>
            <a:ext cx="3458210" cy="184338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3366671"/>
            <a:ext cx="3458210" cy="209875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65" y="1337802"/>
            <a:ext cx="3920495" cy="412762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13" y="1337802"/>
            <a:ext cx="3168914" cy="41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68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FEDBC6-6589-428C-9C1D-8248CF56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5" y="321973"/>
            <a:ext cx="9144000" cy="512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BUILDING cont’d </a:t>
            </a:r>
            <a:endParaRPr lang="en-US" sz="4000" b="1" dirty="0"/>
          </a:p>
        </p:txBody>
      </p:sp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59571867-728A-4681-8B43-5050120DAD0E}"/>
              </a:ext>
            </a:extLst>
          </p:cNvPr>
          <p:cNvSpPr/>
          <p:nvPr/>
        </p:nvSpPr>
        <p:spPr>
          <a:xfrm>
            <a:off x="1319213" y="869408"/>
            <a:ext cx="9221787" cy="150813"/>
          </a:xfrm>
          <a:prstGeom prst="doubleWave">
            <a:avLst/>
          </a:prstGeom>
          <a:solidFill>
            <a:srgbClr val="271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0" y="5465428"/>
            <a:ext cx="4345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Formed door and window frame fixed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4151155" y="5465426"/>
            <a:ext cx="4256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Door installed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8157747" y="5465425"/>
            <a:ext cx="4158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Window installed</a:t>
            </a:r>
            <a:endParaRPr lang="en-US" b="1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337802"/>
            <a:ext cx="3596972" cy="221117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t="6514"/>
          <a:stretch/>
        </p:blipFill>
        <p:spPr bwMode="auto">
          <a:xfrm rot="5400000">
            <a:off x="1447750" y="2762022"/>
            <a:ext cx="1814089" cy="3592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r="2518" b="7428"/>
          <a:stretch/>
        </p:blipFill>
        <p:spPr bwMode="auto">
          <a:xfrm rot="5400000">
            <a:off x="4126737" y="1556527"/>
            <a:ext cx="4127621" cy="3690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8833" y="1731021"/>
            <a:ext cx="4127622" cy="33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45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2060"/>
      </a:accent1>
      <a:accent2>
        <a:srgbClr val="002060"/>
      </a:accent2>
      <a:accent3>
        <a:srgbClr val="002060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642</Words>
  <Application>Microsoft Office PowerPoint</Application>
  <PresentationFormat>Widescreen</PresentationFormat>
  <Paragraphs>71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Health Fitness 16x9</vt:lpstr>
      <vt:lpstr>PET-BOTTLE SECURITY HOUSE (PET BOTTLES AS AN ALTERNATIVE TO BUILDING MATERIALS FOR ENVIRONMENTAL SUSTAINABILITY) </vt:lpstr>
      <vt:lpstr>OUTLINE</vt:lpstr>
      <vt:lpstr>introduction</vt:lpstr>
      <vt:lpstr>design: software and process </vt:lpstr>
      <vt:lpstr>Material collection and preparation </vt:lpstr>
      <vt:lpstr>SETTING OUT and BUILDING </vt:lpstr>
      <vt:lpstr>BUILDING cont’d </vt:lpstr>
      <vt:lpstr>BUILDING cont’d </vt:lpstr>
      <vt:lpstr>BUILDING cont’d 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2022-01-12T01:09:31Z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